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wmf" ContentType="image/x-wmf"/>
  <Override PartName="/ppt/media/image6.wmf" ContentType="image/x-wmf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" Target="slides/slide1.xml"/><Relationship Id="rId45" Type="http://schemas.openxmlformats.org/officeDocument/2006/relationships/slide" Target="slides/slide2.xml"/><Relationship Id="rId46" Type="http://schemas.openxmlformats.org/officeDocument/2006/relationships/slide" Target="slides/slide3.xml"/><Relationship Id="rId47" Type="http://schemas.openxmlformats.org/officeDocument/2006/relationships/slide" Target="slides/slide4.xml"/><Relationship Id="rId48" Type="http://schemas.openxmlformats.org/officeDocument/2006/relationships/slide" Target="slides/slide5.xml"/><Relationship Id="rId49" Type="http://schemas.openxmlformats.org/officeDocument/2006/relationships/slide" Target="slides/slide6.xml"/><Relationship Id="rId50" Type="http://schemas.openxmlformats.org/officeDocument/2006/relationships/slide" Target="slides/slide7.xml"/><Relationship Id="rId51" Type="http://schemas.openxmlformats.org/officeDocument/2006/relationships/slide" Target="slides/slide8.xml"/><Relationship Id="rId52" Type="http://schemas.openxmlformats.org/officeDocument/2006/relationships/slide" Target="slides/slide9.xml"/><Relationship Id="rId53" Type="http://schemas.openxmlformats.org/officeDocument/2006/relationships/slide" Target="slides/slide10.xml"/><Relationship Id="rId54" Type="http://schemas.openxmlformats.org/officeDocument/2006/relationships/slide" Target="slides/slide11.xml"/><Relationship Id="rId55" Type="http://schemas.openxmlformats.org/officeDocument/2006/relationships/slide" Target="slides/slide12.xml"/><Relationship Id="rId56" Type="http://schemas.openxmlformats.org/officeDocument/2006/relationships/slide" Target="slides/slide13.xml"/><Relationship Id="rId57" Type="http://schemas.openxmlformats.org/officeDocument/2006/relationships/slide" Target="slides/slide14.xml"/><Relationship Id="rId58" Type="http://schemas.openxmlformats.org/officeDocument/2006/relationships/slide" Target="slides/slide15.xml"/><Relationship Id="rId59" Type="http://schemas.openxmlformats.org/officeDocument/2006/relationships/slide" Target="slides/slide16.xml"/><Relationship Id="rId60" Type="http://schemas.openxmlformats.org/officeDocument/2006/relationships/slide" Target="slides/slide17.xml"/><Relationship Id="rId61" Type="http://schemas.openxmlformats.org/officeDocument/2006/relationships/slide" Target="slides/slide18.xml"/><Relationship Id="rId62" Type="http://schemas.openxmlformats.org/officeDocument/2006/relationships/slide" Target="slides/slide19.xml"/><Relationship Id="rId63" Type="http://schemas.openxmlformats.org/officeDocument/2006/relationships/slide" Target="slides/slide20.xml"/><Relationship Id="rId64" Type="http://schemas.openxmlformats.org/officeDocument/2006/relationships/slide" Target="slides/slide21.xml"/><Relationship Id="rId65" Type="http://schemas.openxmlformats.org/officeDocument/2006/relationships/slide" Target="slides/slide22.xml"/><Relationship Id="rId66" Type="http://schemas.openxmlformats.org/officeDocument/2006/relationships/slide" Target="slides/slide23.xml"/><Relationship Id="rId67" Type="http://schemas.openxmlformats.org/officeDocument/2006/relationships/slide" Target="slides/slide24.xml"/><Relationship Id="rId68" Type="http://schemas.openxmlformats.org/officeDocument/2006/relationships/slide" Target="slides/slide25.xml"/><Relationship Id="rId69" Type="http://schemas.openxmlformats.org/officeDocument/2006/relationships/slide" Target="slides/slide26.xml"/><Relationship Id="rId70" Type="http://schemas.openxmlformats.org/officeDocument/2006/relationships/slide" Target="slides/slide27.xml"/><Relationship Id="rId71" Type="http://schemas.openxmlformats.org/officeDocument/2006/relationships/slide" Target="slides/slide28.xml"/><Relationship Id="rId72" Type="http://schemas.openxmlformats.org/officeDocument/2006/relationships/slide" Target="slides/slide29.xml"/><Relationship Id="rId73" Type="http://schemas.openxmlformats.org/officeDocument/2006/relationships/slide" Target="slides/slide30.xml"/><Relationship Id="rId74" Type="http://schemas.openxmlformats.org/officeDocument/2006/relationships/slide" Target="slides/slide31.xml"/><Relationship Id="rId75" Type="http://schemas.openxmlformats.org/officeDocument/2006/relationships/slide" Target="slides/slide32.xml"/><Relationship Id="rId76" Type="http://schemas.openxmlformats.org/officeDocument/2006/relationships/slide" Target="slides/slide33.xml"/><Relationship Id="rId77" Type="http://schemas.openxmlformats.org/officeDocument/2006/relationships/slide" Target="slides/slide34.xml"/><Relationship Id="rId78" Type="http://schemas.openxmlformats.org/officeDocument/2006/relationships/slide" Target="slides/slide35.xml"/><Relationship Id="rId79" Type="http://schemas.openxmlformats.org/officeDocument/2006/relationships/slide" Target="slides/slide36.xml"/><Relationship Id="rId80" Type="http://schemas.openxmlformats.org/officeDocument/2006/relationships/slide" Target="slides/slide37.xml"/><Relationship Id="rId81" Type="http://schemas.openxmlformats.org/officeDocument/2006/relationships/slide" Target="slides/slide38.xml"/><Relationship Id="rId82" Type="http://schemas.openxmlformats.org/officeDocument/2006/relationships/slide" Target="slides/slide39.xml"/><Relationship Id="rId83" Type="http://schemas.openxmlformats.org/officeDocument/2006/relationships/slide" Target="slides/slide40.xml"/><Relationship Id="rId84" Type="http://schemas.openxmlformats.org/officeDocument/2006/relationships/slide" Target="slides/slide41.xml"/><Relationship Id="rId85" Type="http://schemas.openxmlformats.org/officeDocument/2006/relationships/slide" Target="slides/slide42.xml"/><Relationship Id="rId86" Type="http://schemas.openxmlformats.org/officeDocument/2006/relationships/slide" Target="slides/slide43.xml"/><Relationship Id="rId87" Type="http://schemas.openxmlformats.org/officeDocument/2006/relationships/slide" Target="slides/slide44.xml"/><Relationship Id="rId88" Type="http://schemas.openxmlformats.org/officeDocument/2006/relationships/slide" Target="slides/slide45.xml"/><Relationship Id="rId89" Type="http://schemas.openxmlformats.org/officeDocument/2006/relationships/slide" Target="slides/slide46.xml"/><Relationship Id="rId90" Type="http://schemas.openxmlformats.org/officeDocument/2006/relationships/slide" Target="slides/slide47.xml"/><Relationship Id="rId9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C1CCC9-C9C6-4126-A163-78FCABD9EE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4BBB7F-EAA9-4747-BFD7-2D52879B83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B29743-0F87-4DEE-AB82-E435CF2F0D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A546E16-0EAE-407F-B446-39C429FD34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1817927-7464-4F54-9234-4F46FB3CEF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723F3AF-CBBE-4B7F-ABCC-4E34D7BB30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EFC792C-77B7-4009-8D3B-E150331382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2EC318E-CE2E-4EFF-B333-4204327751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724EED7-9058-4EFB-92A0-37AABABF18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6601178-70D1-4FC5-A517-14262FD9629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402109B-8D8E-4FC3-81A6-AEA3818D2B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elfolie_TUD_weiß-blau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4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99A3E267-4883-43C2-829C-900AEF829912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3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4" name="Grafik 13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5" name="Grafik 11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6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55B41251-CAC7-4BC6-9432-CA01D0C5FD61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3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54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898897A3-DAAE-4CE6-9F53-8F96922BF4D0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7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58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1CA85809-E051-4925-8352-6A3FAAC3A46F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1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62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63" name="Rechteck 12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64" name="Grafik 3" descr="Logo. Acht unregelmäßige Dreiecksflächen sind, im Uhrzeigersinn zu einem regelmäßig achteckigen Ring angeordnet. Links daneben zweizeilig der Schriftzug &quot;DRESDEN concept"/>
          <p:cNvPicPr/>
          <p:nvPr/>
        </p:nvPicPr>
        <p:blipFill>
          <a:blip r:embed="rId4"/>
          <a:stretch/>
        </p:blipFill>
        <p:spPr>
          <a:xfrm>
            <a:off x="10407600" y="329400"/>
            <a:ext cx="1460880" cy="540720"/>
          </a:xfrm>
          <a:prstGeom prst="rect">
            <a:avLst/>
          </a:prstGeom>
          <a:ln w="0">
            <a:noFill/>
          </a:ln>
        </p:spPr>
      </p:pic>
      <p:pic>
        <p:nvPicPr>
          <p:cNvPr id="65" name="Grafik 2" descr="Logo. Schriftzug &quot;Technische Universität Dresden&quot;. Links davon befindet sich ein Achteck, das in zwei Bereiche aufgeteilt ist, die zusammen die Buchstaben &quot;T&quot; und &quot;U&quot; ergeben."/>
          <p:cNvPicPr/>
          <p:nvPr/>
        </p:nvPicPr>
        <p:blipFill>
          <a:blip r:embed="rId5"/>
          <a:stretch/>
        </p:blipFill>
        <p:spPr>
          <a:xfrm>
            <a:off x="290160" y="349560"/>
            <a:ext cx="1762200" cy="511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F8D878A2-94D8-4299-9ACE-32C6AA9A7D7F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8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69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70" name="Titel 1"/>
          <p:cNvSpPr/>
          <p:nvPr/>
        </p:nvSpPr>
        <p:spPr>
          <a:xfrm>
            <a:off x="6267600" y="368280"/>
            <a:ext cx="5043240" cy="65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de-DE" sz="2400" strike="noStrike" u="none">
                <a:solidFill>
                  <a:schemeClr val="accent1"/>
                </a:solidFill>
                <a:uFillTx/>
                <a:latin typeface="Open Sans"/>
              </a:rPr>
              <a:t>Titelmasterformat durch Klicken bearbeiten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4C8AB543-59F4-4B0B-B355-AD2E149C2309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74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E1B984D7-E701-4301-A3A3-D49360E5F5FD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78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0F932885-7169-492A-948B-F752509A7375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1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82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FD674EE2-3FBB-438D-8BC9-30F78194089A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5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86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AD9BAF45-7496-4401-B015-4F6726111789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9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90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379C0A2B-16FE-436A-AD9D-3D1B3BE99760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94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AA8486DA-507E-4C2A-A6B3-0EC7A2462CEB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2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13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de2526"/>
              </a:gs>
              <a:gs pos="100000">
                <a:srgbClr val="cd1719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14" name="Grafik 10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15" name="Grafik 18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50267BFF-B682-4B41-89B7-579A82D95467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7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98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99" name="Rechteck 2"/>
          <p:cNvSpPr/>
          <p:nvPr/>
        </p:nvSpPr>
        <p:spPr>
          <a:xfrm>
            <a:off x="0" y="0"/>
            <a:ext cx="12189240" cy="612648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39327453-F9A0-4046-A8AD-DE2C7ED29587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2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03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104" name="Rechteck 2"/>
          <p:cNvSpPr/>
          <p:nvPr/>
        </p:nvSpPr>
        <p:spPr>
          <a:xfrm>
            <a:off x="0" y="0"/>
            <a:ext cx="12189240" cy="612648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FF0BF79C-0218-4D7F-B479-87522C979EFF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7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08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109" name="Rechteck 2"/>
          <p:cNvSpPr/>
          <p:nvPr/>
        </p:nvSpPr>
        <p:spPr>
          <a:xfrm>
            <a:off x="0" y="0"/>
            <a:ext cx="12189240" cy="6126480"/>
          </a:xfrm>
          <a:prstGeom prst="rect">
            <a:avLst/>
          </a:prstGeom>
          <a:gradFill rotWithShape="0">
            <a:gsLst>
              <a:gs pos="14000">
                <a:srgbClr val="65b32e"/>
              </a:gs>
              <a:gs pos="100000">
                <a:srgbClr val="008244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82B8D754-9260-47B7-9742-F83E066CBCB3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2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13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114" name="Rechteck 12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115" name="Grafik 18" descr="Logo. Acht unregelmäßige Dreiecksflächen sind, im Uhrzeigersinn zu einem regelmäßig achteckigen Ring angeordnet. Links daneben zweizeilig der Schriftzug &quot;DRESDEN concept"/>
          <p:cNvPicPr/>
          <p:nvPr/>
        </p:nvPicPr>
        <p:blipFill>
          <a:blip r:embed="rId4"/>
          <a:stretch/>
        </p:blipFill>
        <p:spPr>
          <a:xfrm>
            <a:off x="10407600" y="329400"/>
            <a:ext cx="1460880" cy="540720"/>
          </a:xfrm>
          <a:prstGeom prst="rect">
            <a:avLst/>
          </a:prstGeom>
          <a:ln w="0">
            <a:noFill/>
          </a:ln>
        </p:spPr>
      </p:pic>
      <p:pic>
        <p:nvPicPr>
          <p:cNvPr id="116" name="Grafik 19" descr="Logo. Schriftzug &quot;Technische Universität Dresden&quot;. Links davon befindet sich ein Achteck, das in zwei Bereiche aufgeteilt ist, die zusammen die Buchstaben &quot;T&quot; und &quot;U&quot; ergeben."/>
          <p:cNvPicPr/>
          <p:nvPr/>
        </p:nvPicPr>
        <p:blipFill>
          <a:blip r:embed="rId5"/>
          <a:stretch/>
        </p:blipFill>
        <p:spPr>
          <a:xfrm>
            <a:off x="290160" y="349560"/>
            <a:ext cx="1762200" cy="511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7F8C2FC2-ECEF-4FCC-92E1-0F3977004D16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9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20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7E6494AE-0409-451D-B095-71D18A65DE96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3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24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125" name="Grafik 9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126" name="Grafik 15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6FC673D1-5F66-4F72-ABF8-E484FA4F6743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1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32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D97001FB-DD7E-4BA4-9324-7A5E6A757E0E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5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36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4A7938C1-AB97-43E2-9C22-CA1C83FCEE39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141" name="Grafik 15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142" name="Grafik 16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6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15F176E9-8B00-4CAF-8074-17441B6AA72F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5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46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147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65b32e"/>
              </a:gs>
              <a:gs pos="100000">
                <a:srgbClr val="008244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148" name="Grafik 10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149" name="Grafik 18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0DCA15F9-164F-4B40-B337-B05B04AEAB67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9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20" name="Rechteck 13"/>
          <p:cNvSpPr/>
          <p:nvPr/>
        </p:nvSpPr>
        <p:spPr>
          <a:xfrm>
            <a:off x="3152160" y="2563920"/>
            <a:ext cx="9047880" cy="4314960"/>
          </a:xfrm>
          <a:custGeom>
            <a:avLst/>
            <a:gdLst>
              <a:gd name="textAreaLeft" fmla="*/ 0 w 9047880"/>
              <a:gd name="textAreaRight" fmla="*/ 9050760 w 9047880"/>
              <a:gd name="textAreaTop" fmla="*/ 0 h 4314960"/>
              <a:gd name="textAreaBottom" fmla="*/ 4317840 h 4314960"/>
            </a:gdLst>
            <a:ahLst/>
            <a:rect l="textAreaLeft" t="textAreaTop" r="textAreaRight" b="textAreaBottom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62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sp>
        <p:nvSpPr>
          <p:cNvPr id="21" name="Rechteck 9"/>
          <p:cNvSpPr/>
          <p:nvPr/>
        </p:nvSpPr>
        <p:spPr>
          <a:xfrm>
            <a:off x="0" y="3692520"/>
            <a:ext cx="9552960" cy="3182760"/>
          </a:xfrm>
          <a:custGeom>
            <a:avLst/>
            <a:gdLst>
              <a:gd name="textAreaLeft" fmla="*/ 0 w 9552960"/>
              <a:gd name="textAreaRight" fmla="*/ 9555840 w 9552960"/>
              <a:gd name="textAreaTop" fmla="*/ 0 h 3182760"/>
              <a:gd name="textAreaBottom" fmla="*/ 3185640 h 3182760"/>
            </a:gdLst>
            <a:ahLst/>
            <a:rect l="textAreaLeft" t="textAreaTop" r="textAreaRight" b="textAreaBottom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r>
              <a:rPr b="0" lang="de-DE" sz="1620" strike="noStrike" u="none">
                <a:solidFill>
                  <a:schemeClr val="lt1"/>
                </a:solidFill>
                <a:uFillTx/>
                <a:latin typeface="Open Sans"/>
              </a:rPr>
              <a:t> </a:t>
            </a:r>
            <a:endParaRPr b="0" lang="en-US" sz="162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Rechteck 8"/>
          <p:cNvSpPr/>
          <p:nvPr/>
        </p:nvSpPr>
        <p:spPr>
          <a:xfrm>
            <a:off x="-720" y="2302200"/>
            <a:ext cx="6017760" cy="4579200"/>
          </a:xfrm>
          <a:custGeom>
            <a:avLst/>
            <a:gdLst>
              <a:gd name="textAreaLeft" fmla="*/ 0 w 6017760"/>
              <a:gd name="textAreaRight" fmla="*/ 6020640 w 6017760"/>
              <a:gd name="textAreaTop" fmla="*/ 0 h 4579200"/>
              <a:gd name="textAreaBottom" fmla="*/ 4582080 h 4579200"/>
            </a:gdLst>
            <a:ahLst/>
            <a:rect l="textAreaLeft" t="textAreaTop" r="textAreaRight" b="textAreaBottom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62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23" name="Grafik 20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24" name="Grafik 22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6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EB65DB05-9F5D-4938-BC78-40C3A3A638CB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153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sp>
        <p:nvSpPr>
          <p:cNvPr id="154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951b81"/>
              </a:gs>
              <a:gs pos="100000">
                <a:srgbClr val="59358c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296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pic>
        <p:nvPicPr>
          <p:cNvPr id="155" name="Grafik 10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156" name="Grafik 18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6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EF5E2E3A-97CA-4B40-96DD-16B84E106CB4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2CF8CA97-46BE-4896-847E-C53710F02BBF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F79FDA3C-956C-4615-8806-2C8558FA28C6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AAF807F4-F9D7-4E6E-A4E2-E19928CE0B5A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58E55976-58E7-4C32-B7CF-D1E33FF66F6D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72F80857-46FD-4802-BBDD-052EFCE983B8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B07C6E43-11E1-42B3-BEE1-A45DD53FE576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6A18FDAB-D8F2-4EC7-9C95-2937AA91289F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3B0E7159-19B5-471C-A705-54CB546ABB64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21A23389-1FDD-4127-A9AE-1B4B68821D4B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30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EAEA6BE2-ABFD-43B9-973D-71FEA449E6EF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296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defRPr>
            </a:lvl1pPr>
          </a:lstStyle>
          <a:p>
            <a:pPr indent="0" algn="r" defTabSz="822960">
              <a:lnSpc>
                <a:spcPct val="100000"/>
              </a:lnSpc>
              <a:buNone/>
              <a:tabLst>
                <a:tab algn="l" pos="0"/>
              </a:tabLst>
            </a:pPr>
            <a:fld id="{EC5B9003-88C4-45EE-A96E-AC644FDB89C4}" type="slidenum">
              <a:rPr b="0" lang="en-US" sz="1200" strike="noStrike" u="none">
                <a:solidFill>
                  <a:schemeClr val="dk1">
                    <a:tint val="82000"/>
                  </a:schemeClr>
                </a:solidFill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feld 3" hidden="1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feld 11" hidden="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51A9CB3F-0AC3-42FE-A196-74963A6DE64D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7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13" descr=""/>
          <p:cNvPicPr/>
          <p:nvPr/>
        </p:nvPicPr>
        <p:blipFill>
          <a:blip r:embed="rId4"/>
          <a:stretch/>
        </p:blipFill>
        <p:spPr>
          <a:xfrm>
            <a:off x="10406520" y="330120"/>
            <a:ext cx="1465200" cy="541800"/>
          </a:xfrm>
          <a:prstGeom prst="rect">
            <a:avLst/>
          </a:prstGeom>
          <a:ln w="0">
            <a:noFill/>
          </a:ln>
        </p:spPr>
      </p:pic>
      <p:pic>
        <p:nvPicPr>
          <p:cNvPr id="210" name="Grafik 11" descr=""/>
          <p:cNvPicPr/>
          <p:nvPr/>
        </p:nvPicPr>
        <p:blipFill>
          <a:blip r:embed="rId5"/>
          <a:stretch/>
        </p:blipFill>
        <p:spPr>
          <a:xfrm>
            <a:off x="290160" y="349920"/>
            <a:ext cx="1761120" cy="508680"/>
          </a:xfrm>
          <a:prstGeom prst="rect">
            <a:avLst/>
          </a:prstGeom>
          <a:ln w="0">
            <a:noFill/>
          </a:ln>
        </p:spPr>
      </p:pic>
      <p:sp>
        <p:nvSpPr>
          <p:cNvPr id="211" name="Rechteck 12"/>
          <p:cNvSpPr/>
          <p:nvPr/>
        </p:nvSpPr>
        <p:spPr>
          <a:xfrm>
            <a:off x="0" y="1204920"/>
            <a:ext cx="12189240" cy="5650200"/>
          </a:xfrm>
          <a:prstGeom prst="rect">
            <a:avLst/>
          </a:prstGeom>
          <a:gradFill rotWithShape="0">
            <a:gsLst>
              <a:gs pos="14000">
                <a:srgbClr val="0069b4"/>
              </a:gs>
              <a:gs pos="100000">
                <a:srgbClr val="00305d"/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Open Sans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6E9D1FB8-F0D7-496D-8963-CFAFA0B41247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3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34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9D35D29F-E6EA-4496-8352-C2B388E2E291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38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C62D022D-0B91-4F99-83EA-DBB5ACA18836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1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42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80E8E799-453D-409F-9071-DE18818DA43A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46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2477880" y="6321600"/>
            <a:ext cx="448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</a:rPr>
              <a:t>Car Data Evaluation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Kiboi, Michael Mutahi; Singhal, Bhavay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822960">
              <a:lnSpc>
                <a:spcPct val="100000"/>
              </a:lnSpc>
              <a:tabLst>
                <a:tab algn="l" pos="0"/>
              </a:tabLst>
            </a:pPr>
            <a:r>
              <a:rPr b="0" lang="en-US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FAL 001 // July 17, 2024</a:t>
            </a: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Textfeld 11"/>
          <p:cNvSpPr/>
          <p:nvPr/>
        </p:nvSpPr>
        <p:spPr>
          <a:xfrm>
            <a:off x="7157880" y="6308280"/>
            <a:ext cx="702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br>
              <a:rPr sz="800"/>
            </a:br>
            <a:r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Slide </a:t>
            </a:r>
            <a:fld id="{1641A311-4700-405F-885E-A109A44171F4}" type="slidenum">
              <a:rPr b="0" lang="de-DE" sz="800" strike="noStrike" u="none">
                <a:solidFill>
                  <a:schemeClr val="dk2"/>
                </a:solidFill>
                <a:uFillTx/>
                <a:latin typeface="Open Sans"/>
                <a:ea typeface="Open Sans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" name="Grafik 8" descr=""/>
          <p:cNvPicPr/>
          <p:nvPr/>
        </p:nvPicPr>
        <p:blipFill>
          <a:blip r:embed="rId2"/>
          <a:stretch/>
        </p:blipFill>
        <p:spPr>
          <a:xfrm>
            <a:off x="504720" y="6334200"/>
            <a:ext cx="1113480" cy="321120"/>
          </a:xfrm>
          <a:prstGeom prst="rect">
            <a:avLst/>
          </a:prstGeom>
          <a:ln w="0">
            <a:noFill/>
          </a:ln>
        </p:spPr>
      </p:pic>
      <p:pic>
        <p:nvPicPr>
          <p:cNvPr id="50" name="Grafik 12" descr=""/>
          <p:cNvPicPr/>
          <p:nvPr/>
        </p:nvPicPr>
        <p:blipFill>
          <a:blip r:embed="rId3"/>
          <a:stretch/>
        </p:blipFill>
        <p:spPr>
          <a:xfrm>
            <a:off x="10921680" y="6315840"/>
            <a:ext cx="967680" cy="357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/>
          </p:nvPr>
        </p:nvSpPr>
        <p:spPr>
          <a:xfrm>
            <a:off x="8001000" y="5290920"/>
            <a:ext cx="3830040" cy="2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rgbClr val="eeeeee"/>
                </a:solidFill>
                <a:uFillTx/>
                <a:latin typeface="Open Sans"/>
              </a:rPr>
              <a:t>Bhavay Singhal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rgbClr val="eeeeee"/>
                </a:solidFill>
                <a:uFillTx/>
                <a:latin typeface="Open Sans"/>
              </a:rPr>
              <a:t>Matriculation Number: 5126210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title"/>
          </p:nvPr>
        </p:nvSpPr>
        <p:spPr>
          <a:xfrm>
            <a:off x="882720" y="3835800"/>
            <a:ext cx="10316160" cy="4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uFillTx/>
                <a:latin typeface="Open Sans"/>
              </a:rPr>
              <a:t>Predicting Rentals in Bike Sharing Systems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ubTitle"/>
          </p:nvPr>
        </p:nvSpPr>
        <p:spPr>
          <a:xfrm>
            <a:off x="882720" y="5907960"/>
            <a:ext cx="3137040" cy="88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rgbClr val="ffffff">
                    <a:alpha val="80000"/>
                  </a:srgbClr>
                </a:solidFill>
                <a:uFillTx/>
                <a:latin typeface="Open Sans"/>
                <a:ea typeface="Open Sans"/>
              </a:rPr>
              <a:t>Supervisor: Ms. Jing Zou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lt1">
                    <a:alpha val="70000"/>
                  </a:schemeClr>
                </a:solidFill>
                <a:uFillTx/>
                <a:latin typeface="Open Sans"/>
                <a:ea typeface="Open Sans"/>
              </a:rPr>
              <a:t>Professor: Dr. Ostap Okhrin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882720" y="4375440"/>
            <a:ext cx="5924880" cy="489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lt1"/>
                </a:solidFill>
                <a:uFillTx/>
                <a:latin typeface="Open Sans"/>
              </a:rPr>
              <a:t>Research Task in Statistics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/>
          </p:nvPr>
        </p:nvSpPr>
        <p:spPr>
          <a:xfrm>
            <a:off x="882720" y="5312520"/>
            <a:ext cx="2172960" cy="2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lt1">
                    <a:alpha val="70000"/>
                  </a:schemeClr>
                </a:solidFill>
                <a:uFillTx/>
                <a:latin typeface="Open Sans"/>
              </a:rPr>
              <a:t>FAL001 // 3 April, 2025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Project’s Goals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947520" y="2381400"/>
            <a:ext cx="499356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Develop High Quality Features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Bridge the gap between short-term &amp; medium-term forecasting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Bench-marking different tree-based ensembles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6400800" y="2121120"/>
            <a:ext cx="5082480" cy="290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"/>
          <p:cNvSpPr/>
          <p:nvPr/>
        </p:nvSpPr>
        <p:spPr>
          <a:xfrm>
            <a:off x="457200" y="3657600"/>
            <a:ext cx="937008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DATASET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Generated using CitiBike’s System Data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Data Description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"/>
          <p:cNvSpPr/>
          <p:nvPr/>
        </p:nvSpPr>
        <p:spPr>
          <a:xfrm>
            <a:off x="685800" y="2129760"/>
            <a:ext cx="525564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Original CitiBike system data: OD Data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Contains spatial and temporal information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First 4 months of 2024, 200 stations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Demand Calculation: Trips originating from a station are aggregated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587280" y="2057400"/>
            <a:ext cx="5206320" cy="319824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6629400" y="5341320"/>
            <a:ext cx="50270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trike="noStrike" u="none">
                <a:solidFill>
                  <a:srgbClr val="3465a4"/>
                </a:solidFill>
                <a:uFillTx/>
                <a:latin typeface="Arial"/>
              </a:rPr>
              <a:t>Mid and Upper Manhattan + Bronx + Queens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Time Resolution: Seven 2-hour chunks in a day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685800" y="2201760"/>
            <a:ext cx="639864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08:00:00.000 (denotes time window: 8.00 – 10.00)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10:00:00.000 (denotes time window: 10.00 – 12.00)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12:00:00.000 (denotes time window: 12.00 – 14.00)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14:00:00.000 (denotes time window: 14.00 – 16.00)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16:00:00.000 (denotes time window: 16.00 – 18.00)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18:00:00.000 (denotes time window: 18.00 – 20.00)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20:00:00.000 (denotes time window: 20.00 – 22.00)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7009920" y="2466000"/>
            <a:ext cx="4646520" cy="278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457200" y="3657600"/>
            <a:ext cx="937008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FEATURE ENGINEERING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Available + Developed Features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Features Used in the Baseline Model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685800" y="2201760"/>
            <a:ext cx="914184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Aggregated number of rentals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Month Number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Day Number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Hour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Start Station ID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Aggregated rentals </a:t>
            </a:r>
            <a:r>
              <a:rPr b="1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lagged</a:t>
            </a: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 by one time unit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Baseline Model: Random Forest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685800" y="2021760"/>
            <a:ext cx="1028484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Analysis done over two months separately –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</a:rPr>
              <a:t>Feb and March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Training Data: first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25 days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Test Set: 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Remaining days of the month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Performance on Test Set: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Feb 2024: </a:t>
            </a:r>
            <a:r>
              <a:rPr b="0" lang="en-US" sz="1800" strike="noStrike" u="none">
                <a:solidFill>
                  <a:srgbClr val="ff5429"/>
                </a:solidFill>
                <a:uFillTx/>
                <a:latin typeface="Arial"/>
                <a:ea typeface="Microsoft YaHei"/>
              </a:rPr>
              <a:t>2.722 (MSE)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 and</a:t>
            </a:r>
            <a:r>
              <a:rPr b="0" lang="en-US" sz="1800" strike="noStrike" u="none">
                <a:solidFill>
                  <a:srgbClr val="ff5429"/>
                </a:solidFill>
                <a:uFillTx/>
                <a:latin typeface="Arial"/>
                <a:ea typeface="Microsoft YaHei"/>
              </a:rPr>
              <a:t> 0.256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 (r2 score)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Mar 2024: </a:t>
            </a:r>
            <a:r>
              <a:rPr b="0" lang="en-US" sz="1800" strike="noStrike" u="none">
                <a:solidFill>
                  <a:srgbClr val="ff5429"/>
                </a:solidFill>
                <a:uFillTx/>
                <a:latin typeface="Arial"/>
                <a:ea typeface="Microsoft YaHei"/>
              </a:rPr>
              <a:t>3.915 (MSE)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 and </a:t>
            </a:r>
            <a:r>
              <a:rPr b="0" lang="en-US" sz="1800" strike="noStrike" u="none">
                <a:solidFill>
                  <a:srgbClr val="ff5429"/>
                </a:solidFill>
                <a:uFillTx/>
                <a:latin typeface="Arial"/>
                <a:ea typeface="Microsoft YaHei"/>
              </a:rPr>
              <a:t>0.444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 (r2 score)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1: Weather Information (Meteostat)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"/>
          <p:cNvSpPr/>
          <p:nvPr/>
        </p:nvSpPr>
        <p:spPr>
          <a:xfrm>
            <a:off x="649800" y="2190600"/>
            <a:ext cx="5977440" cy="342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Temperature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Relative Humidity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Precipitation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Wind Speed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Weather Condition Code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81d41a"/>
                </a:solidFill>
                <a:uFillTx/>
                <a:latin typeface="Arial"/>
              </a:rPr>
              <a:t>Developed Feature 2: Rentals lagged by two time units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"/>
          <p:cNvSpPr/>
          <p:nvPr/>
        </p:nvSpPr>
        <p:spPr>
          <a:xfrm>
            <a:off x="649800" y="219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1d41a"/>
                </a:solidFill>
                <a:uFillTx/>
                <a:latin typeface="Arial"/>
                <a:ea typeface="Microsoft YaHei"/>
              </a:rPr>
              <a:t>Similar to rentals lagged by one time unit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1d41a"/>
                </a:solidFill>
                <a:uFillTx/>
                <a:latin typeface="Arial"/>
                <a:ea typeface="Microsoft YaHei"/>
              </a:rPr>
              <a:t>Calculated at station level, for each date and hour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457200" y="35964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ff6d6d"/>
                </a:solidFill>
                <a:uFillTx/>
                <a:latin typeface="Arial"/>
              </a:rPr>
              <a:t>Developed Feature 3: Weekend Indicator (Binary Variable)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685800" y="42948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6d6d"/>
                </a:solidFill>
                <a:uFillTx/>
                <a:latin typeface="Arial"/>
                <a:ea typeface="Microsoft YaHei"/>
              </a:rPr>
              <a:t>takes value ‘1’ if weekend,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6d6d"/>
                </a:solidFill>
                <a:uFillTx/>
                <a:latin typeface="Arial"/>
                <a:ea typeface="Microsoft YaHei"/>
              </a:rPr>
              <a:t>else ‘0’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4: Number of Subway Stations nearby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649800" y="219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Subway stations highly correlated with rentals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Bike stations within 400m of subway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Bubway stations counted within a ‘buffer’ zone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Bike stations better differentiated with 800m buffer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7543800" y="2057400"/>
            <a:ext cx="3682440" cy="377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"/>
          <p:cNvSpPr/>
          <p:nvPr/>
        </p:nvSpPr>
        <p:spPr>
          <a:xfrm>
            <a:off x="457200" y="3657600"/>
            <a:ext cx="525528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INTRODUCTION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ff6d6d"/>
                </a:solidFill>
                <a:uFillTx/>
                <a:latin typeface="Arial"/>
              </a:rPr>
              <a:t>Developed Feature 5: Name of Day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649800" y="201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6d6d"/>
                </a:solidFill>
                <a:uFillTx/>
                <a:latin typeface="Arial"/>
                <a:ea typeface="Microsoft YaHei"/>
              </a:rPr>
              <a:t>Day Number is replaced with Name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457200" y="27558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6: Previous Day Rentals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649800" y="3346200"/>
            <a:ext cx="87206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Number of Rentals made at same station, same hour, one day before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57200" y="40878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5eb91e"/>
                </a:solidFill>
                <a:uFillTx/>
                <a:latin typeface="Arial"/>
              </a:rPr>
              <a:t>Developed Feature 7: Rolling Average, Past 7 days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649800" y="4750200"/>
            <a:ext cx="87206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5eb91e"/>
                </a:solidFill>
                <a:uFillTx/>
                <a:latin typeface="Arial"/>
                <a:ea typeface="Microsoft YaHei"/>
              </a:rPr>
              <a:t>Rentals Value averaged over 7 prior days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5eb91e"/>
                </a:solidFill>
                <a:uFillTx/>
                <a:latin typeface="Arial"/>
                <a:ea typeface="Microsoft YaHei"/>
              </a:rPr>
              <a:t>Calculated for the same station, same hour of day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8: Rush Hour Indicator (Binary Varaiable)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649800" y="2010600"/>
            <a:ext cx="5291640" cy="2558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Mean value of rentals made (all stations):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355269"/>
                </a:highlight>
                <a:uFillTx/>
                <a:latin typeface="Arial"/>
              </a:rPr>
              <a:t>1.676694214876033 (hour 8-10)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1.3396280991735536 (hour 10-12)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1.5396694214876032 (hour 12-14)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355269"/>
                </a:highlight>
                <a:uFillTx/>
                <a:latin typeface="Arial"/>
              </a:rPr>
              <a:t>1.7802892561983472 (hour 14-16)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355269"/>
                </a:highlight>
                <a:uFillTx/>
                <a:latin typeface="Arial"/>
              </a:rPr>
              <a:t>2.0058677685950412 (hour 16-18)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1.448099173553719 (hour 18-20)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0.6651239669421488 (hour 20-22)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6157800" y="2010600"/>
            <a:ext cx="5291640" cy="2558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Max, Median value of rentals made: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355269"/>
                </a:highlight>
                <a:uFillTx/>
                <a:latin typeface="Arial"/>
              </a:rPr>
              <a:t>31, 1 (hour 8-10)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  <a:ea typeface="Microsoft YaHei"/>
              </a:rPr>
              <a:t>34, 1 (hour 10-12)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  <a:ea typeface="Microsoft YaHei"/>
              </a:rPr>
              <a:t>48, 1 (hour 12-14)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355269"/>
                </a:highlight>
                <a:uFillTx/>
                <a:latin typeface="Arial"/>
                <a:ea typeface="Microsoft YaHei"/>
              </a:rPr>
              <a:t>78, 1 (hour 14-16)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355269"/>
                </a:highlight>
                <a:uFillTx/>
                <a:latin typeface="Arial"/>
                <a:ea typeface="Microsoft YaHei"/>
              </a:rPr>
              <a:t>67, 1 (hour 16-18)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  <a:ea typeface="Microsoft YaHei"/>
              </a:rPr>
              <a:t>37, 1 (hour 18-20)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  <a:ea typeface="Microsoft YaHei"/>
              </a:rPr>
              <a:t>14, 0 (hour 20-22)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685800" y="4800600"/>
            <a:ext cx="777780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5eb91e"/>
                </a:solidFill>
                <a:uFillTx/>
                <a:latin typeface="Arial"/>
              </a:rPr>
              <a:t>Indicator is “1”, if hour belongs to window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5eb91e"/>
                </a:solidFill>
                <a:uFillTx/>
                <a:latin typeface="Arial"/>
              </a:rPr>
              <a:t>Else, “0”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9: Borough &amp; Sub-Borough Information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49800" y="219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MapID: 3 digit code, unique to each sub-borough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First digit: Main Borough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Remaining two digits: Sub-Borough Area Code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Meant to capture broader spatial trend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7681320" y="2057400"/>
            <a:ext cx="3794040" cy="388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10: Rentals lagged by a time unit, only from nearby stations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649800" y="2190600"/>
            <a:ext cx="963648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Nearby stations are assigned weights (Gaussian Kernel)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Higher weights for closer distance and vice versa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Spatial weights stored in a weight matrix (unique to a station)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Weighted Average is determined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4336920" y="4752000"/>
            <a:ext cx="3517200" cy="93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10: Cont’d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649800" y="2190600"/>
            <a:ext cx="666468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Works better than absolute average or entering nearby stations manually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Appropriate sigma-value: 0.4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Higher weights for distance within 500m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Weights decrease up till 1 km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No weights farther than 1km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6415200" y="2745000"/>
            <a:ext cx="5242680" cy="29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11: Rentals from Previous Day, from nearby stations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649800" y="219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Similar to ‘Previous Day Rentals’ feature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Except, only ‘other’ stations are considered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Weighted Average using Gaussian Kernel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Over Rentals from Previous Day, Same Hour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12: Rolling Average of rentals, from nearby stations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649800" y="219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Similar to ‘Rolling Average from past 7 days’ feature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Except, only ‘other’ stations are considered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Weighted Average using Gaussian Kernel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Over Average Rentals from 7 Days prior, Same Hour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Developed Feature 13: Rentals Lagged by 2 Time Periods, from nearby stations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649800" y="2190600"/>
            <a:ext cx="597744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Similar to ‘Rentals Lagged by two time units’ feature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Except, only ‘other’ stations are considered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Weighted Average using Gaussian Kernel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Over Rentals from same day, two time units prior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"/>
          <p:cNvSpPr/>
          <p:nvPr/>
        </p:nvSpPr>
        <p:spPr>
          <a:xfrm>
            <a:off x="457200" y="1155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Feature Importance: Descending Order, by MSE drop from baseline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649800" y="1720440"/>
            <a:ext cx="10778040" cy="4519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Borough and Sub-borough Information (i.e. MapID): MSE dropped by 0.5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Weather Information: MSE dropped by 0.436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Day of week (name of day): MSE dropped by 0.38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Weekend Indicator: MSE dropped by 0.34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Lagged Rentals from nearby stations, by one time period (Gaussian Kernel): MSE dropped by 0.313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Rentals from previous day, from nearby stations (Gaussian Kernel): MSE dropped by 0.244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Rolling average, over past 7 days: MSE dropped by 0.215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Rentals from rolling average, from nearby stations (Gaussian Kernel): MSE dropped by 0.21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Lagged Rentals from nearby stations, by two time periods (Gaussian Kernel): MSE dropped by 0.17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Previous Day Rentals: MSE dropped by 0.16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Rentals lagged by 2 time units: MSE dropped by 0.13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Number of subway stations nearby: MSE dropped by 0.04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Font typeface="Wingdings" charset="2"/>
              <a:buAutoNum type="arabicParenR"/>
            </a:pP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ffffff"/>
                </a:solidFill>
                <a:highlight>
                  <a:srgbClr val="729fcf"/>
                </a:highlight>
                <a:uFillTx/>
                <a:latin typeface="Arial"/>
              </a:rPr>
              <a:t>Rush Hour Indicator: MSE dropped by 0.04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"/>
          <p:cNvSpPr/>
          <p:nvPr/>
        </p:nvSpPr>
        <p:spPr>
          <a:xfrm>
            <a:off x="457200" y="3657600"/>
            <a:ext cx="1028520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DATA SEGMENTATION &amp; FEATURE SELECTION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Advantages To Adopt Bike Sharing Systems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685800" y="1877400"/>
            <a:ext cx="6398280" cy="43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Traffic Congestion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Gaps in the network, first-and-last mile connectivity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COX and NOX emissions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Replace motorized trips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7429680" y="2971800"/>
            <a:ext cx="4276080" cy="284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Data Segmentation (Bigger Training Set)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649800" y="2190600"/>
            <a:ext cx="986400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Sets Used: Training, Validation and Test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Training and Testing for both March and April, each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Validation Set (tuning done for Mar only): Week prior to last week of March used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Same hyperparameter values in both models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Designed to preserve temporal order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Test Sets: Last Week of Month (performance is averaged)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Training Sets: 6 weeks prior to 3</a:t>
            </a:r>
            <a:r>
              <a:rPr b="0" lang="en-US" sz="1800" strike="noStrike" u="none" baseline="33000">
                <a:solidFill>
                  <a:srgbClr val="3465a4"/>
                </a:solidFill>
                <a:uFillTx/>
                <a:latin typeface="Arial"/>
                <a:ea typeface="Microsoft YaHei"/>
              </a:rPr>
              <a:t>rd</a:t>
            </a: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 week of month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Feature Selection (Baseline: RF with default hyperparameters)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649800" y="2190600"/>
            <a:ext cx="986400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Features are incrementally added to the baseline (following feature importance)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Baseline Features are same as used before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371600" y="3547800"/>
            <a:ext cx="9484920" cy="255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Feature Selection (Baseline: RF with default hyperparameters)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649800" y="2190600"/>
            <a:ext cx="986400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Adding more features doesn’t improve performance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Only 6/13 generated features contribute to performance increase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094040" y="3550680"/>
            <a:ext cx="9491400" cy="248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Performance on Test Set: Baseline versus Full Model 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301" name=""/>
          <p:cNvGraphicFramePr/>
          <p:nvPr/>
        </p:nvGraphicFramePr>
        <p:xfrm>
          <a:off x="2982240" y="3532320"/>
          <a:ext cx="6400440" cy="2285640"/>
        </p:xfrm>
        <a:graphic>
          <a:graphicData uri="http://schemas.openxmlformats.org/drawingml/2006/table">
            <a:tbl>
              <a:tblPr/>
              <a:tblGrid>
                <a:gridCol w="2632320"/>
                <a:gridCol w="1633320"/>
                <a:gridCol w="2135160"/>
              </a:tblGrid>
              <a:tr h="761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Model (RF, defualt)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Avg MSE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Avg r2 score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6176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Baseline Features 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4.85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0.43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76212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6 Features Added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3.84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3465a4"/>
                          </a:solidFill>
                          <a:uFillTx/>
                          <a:latin typeface="Arial"/>
                        </a:rPr>
                        <a:t>0.55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2" name=""/>
          <p:cNvSpPr/>
          <p:nvPr/>
        </p:nvSpPr>
        <p:spPr>
          <a:xfrm>
            <a:off x="685800" y="2080440"/>
            <a:ext cx="10708200" cy="100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NOTE: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6</a:t>
            </a:r>
            <a:r>
              <a:rPr b="0" lang="en-US" sz="1800" strike="noStrike" u="none" baseline="33000">
                <a:solidFill>
                  <a:srgbClr val="3465a4"/>
                </a:solidFill>
                <a:uFillTx/>
                <a:latin typeface="Arial"/>
              </a:rPr>
              <a:t>th</a:t>
            </a: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 feature “weighted avg of previous day rentals, from nearby stations” harming performance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Replaced with the successor in feature importance i.e. ‘Rolling Avg, 7 days prior’ – led to improvement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"/>
          <p:cNvSpPr/>
          <p:nvPr/>
        </p:nvSpPr>
        <p:spPr>
          <a:xfrm>
            <a:off x="457200" y="3657600"/>
            <a:ext cx="1028520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MODEL SELECTION &amp; TUNING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Hyperparameter Tuning - Methodology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685800" y="2080440"/>
            <a:ext cx="766332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Random Search Method Used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CV Disabled (preserving temporal order)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Validation Set to determine performance: 3</a:t>
            </a:r>
            <a:r>
              <a:rPr b="0" lang="en-US" sz="1800" strike="noStrike" u="none" baseline="33000">
                <a:solidFill>
                  <a:srgbClr val="3465a4"/>
                </a:solidFill>
                <a:uFillTx/>
                <a:latin typeface="Arial"/>
              </a:rPr>
              <a:t>rd</a:t>
            </a: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 week of March 2024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Best hyperparameters found: Used both in Mar and Apr models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Only the most essential hyperparameters are tuned (learner dependent)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Hyperparameter Tuning – Results (MSE)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986400" y="2178000"/>
            <a:ext cx="10259280" cy="34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Hyperparameter Tuning – Results (r2 score)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1086840" y="2286000"/>
            <a:ext cx="10050840" cy="328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Learner 1: Random Forest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685800" y="2080440"/>
            <a:ext cx="766332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Not very sensitive to hyperparameter tuning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For most datasets, default hyperparameters work well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Hyperparameters Changed: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n_estimators (number of trees in forest)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max_depth (max depth allowed for a tree)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min_samples_split (min samples required for internal node splitting)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min_samples_leaf (min samples required to be a leaf node)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Tuning led to poorer performance (default values are better)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Learner 2: Histogram-based Gradient Boosted Trees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685800" y="2080440"/>
            <a:ext cx="7663320" cy="223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Not very sensitive to hyperparameter tuning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Requires minimal tuning, not many hyperparameters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Default hyperparameters performed better than RF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Hyperparameters Changed: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learning_rate — best value: 0.08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max_iterations — best value: 300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Tuning led to slightly better performance (compared to default HGBT)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Motivation for Demand Prediction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914400" y="2057400"/>
            <a:ext cx="6398280" cy="41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Frequent re-balancing: reliable short-term demand prediction, high spatial resolution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Can also aid maintenance planning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Greater granularity than daily demand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Reduce Lost Demand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200000"/>
              </a:lnSpc>
              <a:spcBef>
                <a:spcPts val="567"/>
              </a:spcBef>
              <a:spcAft>
                <a:spcPts val="567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7543800" y="2541600"/>
            <a:ext cx="4112280" cy="317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Learner 3: Light Gradient Boosted Machines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901800" y="2237400"/>
            <a:ext cx="984096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Very sensitive to hyperparameter tuning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Requires careful tuning (many hyperparameters)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Default hyperparameters performed better than RF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Performance poorer compared to default HGBT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Tuning led to performance improvement over default hyperparameters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Learner 3: Light Gradient Boosted Machines (Cont’d)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901800" y="2129400"/>
            <a:ext cx="984096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6 hyperparameters changed: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n_estimators (number of trees) — best value: 340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learning_rate — best value: 0.1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num_leaves (maximum tree leaves) — best value: 30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max_depth (maximum tree depth) — best value: 25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reg_alpha (L1 regularization) — best value: 0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reg_lambda (L2 regularization) — best value: 0.5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Learner 4: Xgboost Regressor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901800" y="2237400"/>
            <a:ext cx="984096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Can perform better compared to RF and HGBT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Very sensitive to hyperparameter tuning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Requires careful tuning (many hyperparameters)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Default hyperparameters performed worse than RF (poorest of all)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Tuning led to performance improvement over default hyperparameters (and RF)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Tuned model still poor compared to LGBM and HGBT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Learner 4: Xgboost Regressor (Cont’d)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901800" y="2129400"/>
            <a:ext cx="984096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5 hyperparameters changed: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n_estimators (number of trees) — best value: 300 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learning_rate — best value: 0.07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max_depth (maximum tree depth) — best value: 7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subsample (portion of data used, per tree) — best value: 0.6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  <a:ea typeface="Microsoft YaHei"/>
              </a:rPr>
              <a:t>reg_lambda (L2 regularization) — best value: 1.2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"/>
          <p:cNvSpPr/>
          <p:nvPr/>
        </p:nvSpPr>
        <p:spPr>
          <a:xfrm>
            <a:off x="457200" y="3657600"/>
            <a:ext cx="1028520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CONCLUSION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How ‘good’ is prediction performance?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901800" y="2057400"/>
            <a:ext cx="984096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If only mean rentals are predicted in the test set: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Avg MSE: 8.59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RMSE: error of ~ 2.93 bikes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With Tuned LGBM: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Avg MSE: 3.67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RMSE: error of ~ 1.9 bikes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Limitations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901800" y="2057400"/>
            <a:ext cx="9840960" cy="22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Advanced tuning might be required to extract more performance from the learners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For better performance, DNN based learners might be needed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Instead of singular splits, CV methods dedicated to time series data preferred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MSE scores for April were consistently higher than March (higher variance, data drift…..)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"/>
          <p:cNvSpPr/>
          <p:nvPr/>
        </p:nvSpPr>
        <p:spPr>
          <a:xfrm>
            <a:off x="457200" y="3657600"/>
            <a:ext cx="1028520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Thank You For Your Attention!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457200" y="3657600"/>
            <a:ext cx="525528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CitiBike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New York City, U.S.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"/>
          <p:cNvSpPr/>
          <p:nvPr/>
        </p:nvSpPr>
        <p:spPr>
          <a:xfrm>
            <a:off x="457200" y="1119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00a933"/>
                </a:solidFill>
                <a:uFillTx/>
                <a:latin typeface="Arial"/>
              </a:rPr>
              <a:t>Initial Launch Areas - 2013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914400" y="1389600"/>
            <a:ext cx="6678360" cy="16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a933"/>
                </a:solidFill>
                <a:uFillTx/>
                <a:latin typeface="Arial"/>
              </a:rPr>
              <a:t>Lower Half of Manhattan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a933"/>
                </a:solidFill>
                <a:uFillTx/>
                <a:latin typeface="Arial"/>
              </a:rPr>
              <a:t>Pockets of Northwest Broolyn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a933"/>
                </a:solidFill>
                <a:uFillTx/>
                <a:latin typeface="Arial"/>
              </a:rPr>
              <a:t>Program expanded to outer boroughs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"/>
          <p:cNvSpPr/>
          <p:nvPr/>
        </p:nvSpPr>
        <p:spPr>
          <a:xfrm>
            <a:off x="457200" y="35730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ff6d6d"/>
                </a:solidFill>
                <a:uFillTx/>
                <a:latin typeface="Arial"/>
              </a:rPr>
              <a:t>Reasons for Area Selection during launch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906120" y="4034520"/>
            <a:ext cx="708408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6d6d"/>
                </a:solidFill>
                <a:uFillTx/>
                <a:latin typeface="Arial"/>
              </a:rPr>
              <a:t>High Population Density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6d6d"/>
                </a:solidFill>
                <a:uFillTx/>
                <a:latin typeface="Arial"/>
              </a:rPr>
              <a:t>Commercial &amp; Residential Mix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2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ff6d6d"/>
                </a:solidFill>
                <a:uFillTx/>
                <a:latin typeface="Arial"/>
              </a:rPr>
              <a:t>Very Good Transit Connectivity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7772400" y="1283040"/>
            <a:ext cx="3778560" cy="50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457200" y="3657600"/>
            <a:ext cx="9370080" cy="145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Arial"/>
              </a:rPr>
              <a:t>SCOPE OF THE STUDY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trike="noStrike" u="none">
                <a:solidFill>
                  <a:srgbClr val="ffffff"/>
                </a:solidFill>
                <a:uFillTx/>
                <a:latin typeface="Arial"/>
              </a:rPr>
              <a:t>Ensembles of Decision Trees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457200" y="137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Advantages of Ensembles of Decision Trees over DL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998640" y="2286000"/>
            <a:ext cx="3342240" cy="317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Less Data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Better Interpretability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Higher Training Speed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Fewer Computational Resources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Less Tuning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More Robust to Outliers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3465a4"/>
                </a:solidFill>
                <a:uFillTx/>
                <a:latin typeface="Arial"/>
              </a:rPr>
              <a:t>Simpler Implementation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7664400" y="2008800"/>
            <a:ext cx="2283480" cy="228348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894000" y="4000320"/>
            <a:ext cx="3883680" cy="194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"/>
          <p:cNvSpPr/>
          <p:nvPr/>
        </p:nvSpPr>
        <p:spPr>
          <a:xfrm>
            <a:off x="457200" y="1191600"/>
            <a:ext cx="10970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Short-term </a:t>
            </a:r>
            <a:r>
              <a:rPr b="0" lang="en-US" sz="2200" strike="noStrike" u="none">
                <a:solidFill>
                  <a:srgbClr val="3465a4"/>
                </a:solidFill>
                <a:uFillTx/>
                <a:latin typeface="Arial"/>
              </a:rPr>
              <a:t>v/s</a:t>
            </a:r>
            <a:r>
              <a:rPr b="1" lang="en-US" sz="2200" strike="noStrike" u="none">
                <a:solidFill>
                  <a:srgbClr val="3465a4"/>
                </a:solidFill>
                <a:uFillTx/>
                <a:latin typeface="Arial"/>
              </a:rPr>
              <a:t> Long-term Demand</a:t>
            </a:r>
            <a:r>
              <a:rPr b="0" lang="en-US" sz="2200" strike="noStrike" u="none">
                <a:solidFill>
                  <a:srgbClr val="3465a4"/>
                </a:solidFill>
                <a:uFillTx/>
                <a:latin typeface="Arial"/>
              </a:rPr>
              <a:t> Prediction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754920" y="1869840"/>
            <a:ext cx="8843760" cy="44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Short term Demand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 Prediction (15 minutes – few hours ahead):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00080"/>
                </a:solidFill>
                <a:uFillTx/>
                <a:latin typeface="Arial"/>
                <a:ea typeface="Microsoft YaHei"/>
              </a:rPr>
              <a:t>More data required, captures rapid demand fluctuations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00080"/>
                </a:solidFill>
                <a:uFillTx/>
                <a:latin typeface="Arial"/>
                <a:ea typeface="Microsoft YaHei"/>
              </a:rPr>
              <a:t>complex non-linear relationships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00080"/>
                </a:solidFill>
                <a:uFillTx/>
                <a:latin typeface="Arial"/>
                <a:ea typeface="Microsoft YaHei"/>
              </a:rPr>
              <a:t>Addresses immediate operational challenges 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Long term Demand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  <a:ea typeface="Microsoft YaHei"/>
              </a:rPr>
              <a:t> Prediction (Weekly/Monthly patterns):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00080"/>
                </a:solidFill>
                <a:uFillTx/>
                <a:latin typeface="Arial"/>
                <a:ea typeface="Microsoft YaHei"/>
              </a:rPr>
              <a:t>Less data required, captures broader trends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00080"/>
                </a:solidFill>
                <a:uFillTx/>
                <a:latin typeface="Arial"/>
                <a:ea typeface="Microsoft YaHei"/>
              </a:rPr>
              <a:t>Simple linear relationships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800080"/>
                </a:solidFill>
                <a:uFillTx/>
                <a:latin typeface="Arial"/>
                <a:ea typeface="Microsoft YaHei"/>
              </a:rPr>
              <a:t>Addresses planning issues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 pitchFamily="0" charset="1"/>
        <a:ea typeface=""/>
        <a:cs typeface=""/>
      </a:majorFont>
      <a:minorFont>
        <a:latin typeface="Open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3479</TotalTime>
  <Application>LibreOffice/24.8.0.3$Windows_X86_64 LibreOffice_project/0bdf1299c94fe897b119f97f3c613e9dca6be583</Application>
  <AppVersion>15.0000</AppVersion>
  <Words>1458</Words>
  <Paragraphs>215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2022-05-04T09:57:14Z</dcterms:created>
  <dc:creator>Flämig,Anne</dc:creator>
  <dc:description/>
  <dc:language>en-US</dc:language>
  <cp:lastModifiedBy/>
  <dcterms:modified xsi:type="dcterms:W3CDTF">2025-04-25T00:39:27Z</dcterms:modified>
  <cp:revision>473</cp:revision>
  <dc:subject>Präsentationsvorlage</dc:subject>
  <dc:title>Presentation templates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